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75" r:id="rId2"/>
    <p:sldId id="277" r:id="rId3"/>
    <p:sldId id="257" r:id="rId4"/>
    <p:sldId id="294" r:id="rId5"/>
    <p:sldId id="295" r:id="rId6"/>
    <p:sldId id="296" r:id="rId7"/>
    <p:sldId id="282" r:id="rId8"/>
    <p:sldId id="297" r:id="rId9"/>
    <p:sldId id="289" r:id="rId10"/>
    <p:sldId id="298" r:id="rId11"/>
    <p:sldId id="299" r:id="rId12"/>
    <p:sldId id="300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42" d="100"/>
          <a:sy n="42" d="100"/>
        </p:scale>
        <p:origin x="132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3784FA1D-EE43-4C27-A1B4-89DD9B5F3542}" type="datetimeFigureOut">
              <a:rPr lang="ru-RU" smtClean="0"/>
              <a:pPr/>
              <a:t>19.12.2024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37461654-E15B-4E9F-BBF1-83DC8E03209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4FA1D-EE43-4C27-A1B4-89DD9B5F3542}" type="datetimeFigureOut">
              <a:rPr lang="ru-RU" smtClean="0"/>
              <a:pPr/>
              <a:t>19.12.2024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61654-E15B-4E9F-BBF1-83DC8E0320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4FA1D-EE43-4C27-A1B4-89DD9B5F3542}" type="datetimeFigureOut">
              <a:rPr lang="ru-RU" smtClean="0"/>
              <a:pPr/>
              <a:t>19.12.2024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61654-E15B-4E9F-BBF1-83DC8E0320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4FA1D-EE43-4C27-A1B4-89DD9B5F3542}" type="datetimeFigureOut">
              <a:rPr lang="ru-RU" smtClean="0"/>
              <a:pPr/>
              <a:t>19.12.2024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61654-E15B-4E9F-BBF1-83DC8E0320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4FA1D-EE43-4C27-A1B4-89DD9B5F3542}" type="datetimeFigureOut">
              <a:rPr lang="ru-RU" smtClean="0"/>
              <a:pPr/>
              <a:t>19.12.2024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61654-E15B-4E9F-BBF1-83DC8E0320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4FA1D-EE43-4C27-A1B4-89DD9B5F3542}" type="datetimeFigureOut">
              <a:rPr lang="ru-RU" smtClean="0"/>
              <a:pPr/>
              <a:t>19.12.2024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61654-E15B-4E9F-BBF1-83DC8E03209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4FA1D-EE43-4C27-A1B4-89DD9B5F3542}" type="datetimeFigureOut">
              <a:rPr lang="ru-RU" smtClean="0"/>
              <a:pPr/>
              <a:t>19.12.2024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61654-E15B-4E9F-BBF1-83DC8E0320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4FA1D-EE43-4C27-A1B4-89DD9B5F3542}" type="datetimeFigureOut">
              <a:rPr lang="ru-RU" smtClean="0"/>
              <a:pPr/>
              <a:t>19.12.2024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61654-E15B-4E9F-BBF1-83DC8E0320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4FA1D-EE43-4C27-A1B4-89DD9B5F3542}" type="datetimeFigureOut">
              <a:rPr lang="ru-RU" smtClean="0"/>
              <a:pPr/>
              <a:t>19.12.2024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61654-E15B-4E9F-BBF1-83DC8E0320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4FA1D-EE43-4C27-A1B4-89DD9B5F3542}" type="datetimeFigureOut">
              <a:rPr lang="ru-RU" smtClean="0"/>
              <a:pPr/>
              <a:t>19.12.2024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61654-E15B-4E9F-BBF1-83DC8E03209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4FA1D-EE43-4C27-A1B4-89DD9B5F3542}" type="datetimeFigureOut">
              <a:rPr lang="ru-RU" smtClean="0"/>
              <a:pPr/>
              <a:t>19.12.2024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61654-E15B-4E9F-BBF1-83DC8E0320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3784FA1D-EE43-4C27-A1B4-89DD9B5F3542}" type="datetimeFigureOut">
              <a:rPr lang="ru-RU" smtClean="0"/>
              <a:pPr/>
              <a:t>19.12.2024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37461654-E15B-4E9F-BBF1-83DC8E03209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1556792"/>
            <a:ext cx="6777317" cy="3600400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sz="3600" b="1" dirty="0" err="1" smtClean="0"/>
              <a:t>Метапредметность</a:t>
            </a:r>
            <a:r>
              <a:rPr lang="ru-RU" sz="3600" b="1" dirty="0" smtClean="0"/>
              <a:t> –важнейшее условие в повышении качества образования. Использование </a:t>
            </a:r>
            <a:r>
              <a:rPr lang="ru-RU" sz="3600" b="1" dirty="0" err="1" smtClean="0"/>
              <a:t>метапредметных</a:t>
            </a:r>
            <a:r>
              <a:rPr lang="ru-RU" sz="3600" b="1" dirty="0" smtClean="0"/>
              <a:t> технологий в преподавании в начальной школе. </a:t>
            </a:r>
            <a:endParaRPr lang="ru-RU" sz="3600" b="1" dirty="0" smtClean="0"/>
          </a:p>
          <a:p>
            <a:pPr algn="ctr">
              <a:buNone/>
            </a:pPr>
            <a:endParaRPr lang="ru-RU" sz="1500" b="1" dirty="0" smtClean="0"/>
          </a:p>
          <a:p>
            <a:pPr algn="ctr">
              <a:buNone/>
            </a:pPr>
            <a:r>
              <a:rPr lang="ru-RU" sz="2600" b="1" dirty="0" smtClean="0">
                <a:solidFill>
                  <a:schemeClr val="accent1"/>
                </a:solidFill>
              </a:rPr>
              <a:t>Учитель начальных классов МОУ «</a:t>
            </a:r>
            <a:r>
              <a:rPr lang="ru-RU" sz="2600" b="1" dirty="0" err="1" smtClean="0">
                <a:solidFill>
                  <a:schemeClr val="accent1"/>
                </a:solidFill>
              </a:rPr>
              <a:t>Турочакская</a:t>
            </a:r>
            <a:r>
              <a:rPr lang="ru-RU" sz="2600" b="1" dirty="0" smtClean="0">
                <a:solidFill>
                  <a:schemeClr val="accent1"/>
                </a:solidFill>
              </a:rPr>
              <a:t> СОШ им </a:t>
            </a:r>
            <a:r>
              <a:rPr lang="ru-RU" sz="2600" b="1" dirty="0" err="1" smtClean="0">
                <a:solidFill>
                  <a:schemeClr val="accent1"/>
                </a:solidFill>
              </a:rPr>
              <a:t>Я.И.Баляева</a:t>
            </a:r>
            <a:r>
              <a:rPr lang="ru-RU" sz="2600" b="1" dirty="0" smtClean="0">
                <a:solidFill>
                  <a:schemeClr val="accent1"/>
                </a:solidFill>
              </a:rPr>
              <a:t>» </a:t>
            </a:r>
          </a:p>
          <a:p>
            <a:pPr algn="ctr">
              <a:buNone/>
            </a:pPr>
            <a:r>
              <a:rPr lang="ru-RU" sz="2600" b="1" dirty="0" smtClean="0">
                <a:solidFill>
                  <a:schemeClr val="accent1"/>
                </a:solidFill>
              </a:rPr>
              <a:t>Гурская Анастасия Владимировна</a:t>
            </a:r>
            <a:endParaRPr lang="ru-RU" sz="26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836712"/>
            <a:ext cx="8136904" cy="4995917"/>
          </a:xfrm>
        </p:spPr>
        <p:txBody>
          <a:bodyPr>
            <a:normAutofit/>
          </a:bodyPr>
          <a:lstStyle/>
          <a:p>
            <a:r>
              <a:rPr lang="ru-RU" sz="3200" b="1" dirty="0" err="1" smtClean="0"/>
              <a:t>Метапредметные</a:t>
            </a:r>
            <a:r>
              <a:rPr lang="ru-RU" sz="3200" b="1" dirty="0" smtClean="0"/>
              <a:t> технологии- </a:t>
            </a:r>
            <a:r>
              <a:rPr lang="ru-RU" sz="3200" dirty="0" smtClean="0"/>
              <a:t>это педагогические способы работы с мышлением, коммуникацией, действием, пониманием и рефлексией учащихся.</a:t>
            </a:r>
          </a:p>
          <a:p>
            <a:endParaRPr lang="ru-RU" sz="3200" dirty="0"/>
          </a:p>
          <a:p>
            <a:endParaRPr lang="ru-RU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501008"/>
            <a:ext cx="3597275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6761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Метапредметные</a:t>
            </a:r>
            <a:r>
              <a:rPr lang="ru-RU" dirty="0" smtClean="0"/>
              <a:t> </a:t>
            </a:r>
            <a:r>
              <a:rPr lang="ru-RU" dirty="0" err="1" smtClean="0"/>
              <a:t>тенологии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0" y="2348880"/>
            <a:ext cx="6777317" cy="3508977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ru-RU" b="1" dirty="0" smtClean="0"/>
              <a:t>Проектная деятельность.</a:t>
            </a:r>
          </a:p>
          <a:p>
            <a:pPr>
              <a:lnSpc>
                <a:spcPct val="150000"/>
              </a:lnSpc>
            </a:pPr>
            <a:r>
              <a:rPr lang="ru-RU" b="1" dirty="0" smtClean="0"/>
              <a:t>Интерактивная методика.</a:t>
            </a:r>
          </a:p>
          <a:p>
            <a:pPr>
              <a:lnSpc>
                <a:spcPct val="150000"/>
              </a:lnSpc>
            </a:pPr>
            <a:r>
              <a:rPr lang="ru-RU" b="1" dirty="0" smtClean="0"/>
              <a:t>Личностно-</a:t>
            </a:r>
            <a:r>
              <a:rPr lang="ru-RU" b="1" dirty="0" err="1" smtClean="0"/>
              <a:t>ориентрованные</a:t>
            </a:r>
            <a:r>
              <a:rPr lang="ru-RU" b="1" dirty="0" smtClean="0"/>
              <a:t> технологии обучения.</a:t>
            </a:r>
          </a:p>
          <a:p>
            <a:pPr>
              <a:lnSpc>
                <a:spcPct val="150000"/>
              </a:lnSpc>
            </a:pPr>
            <a:r>
              <a:rPr lang="ru-RU" b="1" dirty="0" smtClean="0"/>
              <a:t>Интегрированная технология.</a:t>
            </a:r>
          </a:p>
          <a:p>
            <a:pPr>
              <a:lnSpc>
                <a:spcPct val="150000"/>
              </a:lnSpc>
            </a:pPr>
            <a:r>
              <a:rPr lang="ru-RU" b="1" dirty="0"/>
              <a:t>Технология «Дебаты».</a:t>
            </a:r>
            <a:endParaRPr lang="ru-RU" b="1" dirty="0" smtClean="0"/>
          </a:p>
        </p:txBody>
      </p:sp>
    </p:spTree>
    <p:extLst>
      <p:ext uri="{BB962C8B-B14F-4D97-AF65-F5344CB8AC3E}">
        <p14:creationId xmlns:p14="http://schemas.microsoft.com/office/powerpoint/2010/main" val="586793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2" y="1412776"/>
            <a:ext cx="7200916" cy="441985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b="1" dirty="0" smtClean="0"/>
              <a:t>Групповые технологии обучения.</a:t>
            </a:r>
          </a:p>
          <a:p>
            <a:pPr>
              <a:lnSpc>
                <a:spcPct val="150000"/>
              </a:lnSpc>
            </a:pPr>
            <a:r>
              <a:rPr lang="ru-RU" b="1" dirty="0" smtClean="0"/>
              <a:t>Подводящий к теме диалог.</a:t>
            </a:r>
          </a:p>
          <a:p>
            <a:pPr>
              <a:lnSpc>
                <a:spcPct val="150000"/>
              </a:lnSpc>
            </a:pPr>
            <a:r>
              <a:rPr lang="ru-RU" b="1" dirty="0" smtClean="0"/>
              <a:t>Технология схематизации.</a:t>
            </a:r>
          </a:p>
          <a:p>
            <a:pPr>
              <a:lnSpc>
                <a:spcPct val="150000"/>
              </a:lnSpc>
            </a:pPr>
            <a:r>
              <a:rPr lang="ru-RU" b="1" dirty="0" smtClean="0"/>
              <a:t>Технология перспективно-опережающего обучения.</a:t>
            </a:r>
          </a:p>
          <a:p>
            <a:pPr>
              <a:lnSpc>
                <a:spcPct val="150000"/>
              </a:lnSpc>
            </a:pPr>
            <a:r>
              <a:rPr lang="ru-RU" b="1" dirty="0" smtClean="0"/>
              <a:t>Технология </a:t>
            </a:r>
            <a:r>
              <a:rPr lang="ru-RU" b="1" smtClean="0"/>
              <a:t>дифференцированного обучения.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795950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2" y="1000108"/>
            <a:ext cx="7171846" cy="5143536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«… ребенок черпает то, что ему доступно, </a:t>
            </a:r>
          </a:p>
          <a:p>
            <a:pPr>
              <a:buNone/>
            </a:pPr>
            <a:r>
              <a:rPr lang="ru-RU" sz="2000" dirty="0" smtClean="0"/>
              <a:t>и теми средствами, которыми он владеет, </a:t>
            </a:r>
          </a:p>
          <a:p>
            <a:pPr>
              <a:buNone/>
            </a:pPr>
            <a:r>
              <a:rPr lang="ru-RU" sz="2000" dirty="0" smtClean="0"/>
              <a:t>поэтому, чем культурно богаче окружение ребенка,  тем больше он </a:t>
            </a:r>
            <a:r>
              <a:rPr lang="ru-RU" sz="2000" dirty="0" smtClean="0">
                <a:solidFill>
                  <a:srgbClr val="0D0D0D"/>
                </a:solidFill>
              </a:rPr>
              <a:t>создаёт стимулов  к овладению более сложными культурными средствами и позволяет ему </a:t>
            </a:r>
          </a:p>
          <a:p>
            <a:pPr>
              <a:buNone/>
            </a:pPr>
            <a:r>
              <a:rPr lang="ru-RU" sz="2000" dirty="0" smtClean="0">
                <a:solidFill>
                  <a:srgbClr val="0D0D0D"/>
                </a:solidFill>
              </a:rPr>
              <a:t>   шире использовать это окружение» </a:t>
            </a:r>
          </a:p>
          <a:p>
            <a:pPr algn="r">
              <a:buNone/>
            </a:pPr>
            <a:r>
              <a:rPr lang="ru-RU" sz="1800" dirty="0" err="1" smtClean="0">
                <a:solidFill>
                  <a:srgbClr val="0D0D0D"/>
                </a:solidFill>
              </a:rPr>
              <a:t>П.П.Блонский</a:t>
            </a:r>
            <a:endParaRPr lang="ru-RU" sz="1800" dirty="0"/>
          </a:p>
        </p:txBody>
      </p:sp>
      <p:pic>
        <p:nvPicPr>
          <p:cNvPr id="1026" name="Picture 2" descr="C:\Users\User\Desktop\урок-в-школ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4357694"/>
            <a:ext cx="1897160" cy="1857388"/>
          </a:xfrm>
          <a:prstGeom prst="rect">
            <a:avLst/>
          </a:prstGeom>
          <a:noFill/>
        </p:spPr>
      </p:pic>
      <p:pic>
        <p:nvPicPr>
          <p:cNvPr id="1027" name="Picture 3" descr="C:\Users\User\Desktop\95d89f060be36cb64aca495cd79bd5e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4429132"/>
            <a:ext cx="2536029" cy="1690686"/>
          </a:xfrm>
          <a:prstGeom prst="rect">
            <a:avLst/>
          </a:prstGeom>
          <a:noFill/>
        </p:spPr>
      </p:pic>
      <p:pic>
        <p:nvPicPr>
          <p:cNvPr id="1028" name="Picture 4" descr="C:\Users\User\Desktop\kolibri-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2" y="4714884"/>
            <a:ext cx="2143140" cy="14287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2162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ru-RU" b="1" dirty="0" err="1" smtClean="0">
                <a:solidFill>
                  <a:schemeClr val="tx2"/>
                </a:solidFill>
              </a:rPr>
              <a:t>Метапредметный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en-US" b="1" dirty="0" smtClean="0">
                <a:solidFill>
                  <a:schemeClr val="tx2"/>
                </a:solidFill>
              </a:rPr>
              <a:t/>
            </a:r>
            <a:br>
              <a:rPr lang="en-US" b="1" dirty="0" smtClean="0">
                <a:solidFill>
                  <a:schemeClr val="tx2"/>
                </a:solidFill>
              </a:rPr>
            </a:br>
            <a:r>
              <a:rPr lang="ru-RU" b="1" dirty="0" smtClean="0">
                <a:solidFill>
                  <a:schemeClr val="tx2"/>
                </a:solidFill>
              </a:rPr>
              <a:t>подход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4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72" y="428604"/>
            <a:ext cx="2643206" cy="1751784"/>
          </a:xfrm>
        </p:spPr>
      </p:pic>
      <p:pic>
        <p:nvPicPr>
          <p:cNvPr id="5" name="Picture 2" descr="C:\Users\sergey\Desktop\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16" y="4643446"/>
            <a:ext cx="2780288" cy="1853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Объект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72" y="4643446"/>
            <a:ext cx="2604021" cy="1727034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</p:pic>
      <p:pic>
        <p:nvPicPr>
          <p:cNvPr id="8" name="Picture 3" descr="C:\Users\sergey\Desktop\Slishkom-umny-m-ne-vsegda-legko-najti-druga-fot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74" y="4643446"/>
            <a:ext cx="2419000" cy="1768894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285852" y="2643182"/>
            <a:ext cx="6643734" cy="923330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dirty="0" smtClean="0"/>
              <a:t>Обеспечивает переход от существующей практики дробления знаний на предметы к целостному образному восприятию мира, к </a:t>
            </a:r>
            <a:r>
              <a:rPr lang="ru-RU" dirty="0" err="1" smtClean="0"/>
              <a:t>метадеятельности</a:t>
            </a:r>
            <a:r>
              <a:rPr lang="ru-RU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928670"/>
            <a:ext cx="7024744" cy="1000132"/>
          </a:xfrm>
        </p:spPr>
        <p:txBody>
          <a:bodyPr>
            <a:normAutofit fontScale="90000"/>
          </a:bodyPr>
          <a:lstStyle/>
          <a:p>
            <a:pPr algn="r"/>
            <a:r>
              <a:rPr lang="ru-RU" sz="3200" b="1" dirty="0" smtClean="0">
                <a:solidFill>
                  <a:schemeClr val="tx2"/>
                </a:solidFill>
              </a:rPr>
              <a:t>Основные понятия </a:t>
            </a:r>
            <a:r>
              <a:rPr lang="ru-RU" sz="3200" b="1" dirty="0" err="1" smtClean="0">
                <a:solidFill>
                  <a:schemeClr val="tx2"/>
                </a:solidFill>
              </a:rPr>
              <a:t>метапредметного</a:t>
            </a:r>
            <a:r>
              <a:rPr lang="ru-RU" sz="3200" b="1" dirty="0" smtClean="0">
                <a:solidFill>
                  <a:schemeClr val="tx2"/>
                </a:solidFill>
              </a:rPr>
              <a:t> подхода</a:t>
            </a:r>
            <a:endParaRPr lang="ru-RU" sz="3200" b="1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sz="2800" dirty="0" smtClean="0"/>
          </a:p>
          <a:p>
            <a:pPr>
              <a:buNone/>
            </a:pPr>
            <a:r>
              <a:rPr lang="ru-RU" sz="2800" dirty="0" smtClean="0"/>
              <a:t>    </a:t>
            </a:r>
            <a:endParaRPr lang="ru-RU" sz="28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85786" y="2285992"/>
            <a:ext cx="2571768" cy="785818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«Мета»</a:t>
            </a:r>
          </a:p>
          <a:p>
            <a:pPr algn="ctr"/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dirty="0" smtClean="0">
                <a:solidFill>
                  <a:schemeClr val="tx2"/>
                </a:solidFill>
              </a:rPr>
              <a:t>(«за», «через», «над»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214810" y="2285992"/>
            <a:ext cx="3500462" cy="78581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Всеобщее, интегрирующее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85786" y="3357562"/>
            <a:ext cx="2643206" cy="71438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tx2"/>
                </a:solidFill>
              </a:rPr>
              <a:t>Метадеятельность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285984" y="4000504"/>
            <a:ext cx="2643206" cy="785818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Метазнания 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071934" y="4714884"/>
            <a:ext cx="2571768" cy="785818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tx2"/>
                </a:solidFill>
              </a:rPr>
              <a:t>Метаспособы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000760" y="5357826"/>
            <a:ext cx="2357454" cy="785818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tx2"/>
                </a:solidFill>
              </a:rPr>
              <a:t>Метаумения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12" name="Стрелка вправо 11"/>
          <p:cNvSpPr/>
          <p:nvPr/>
        </p:nvSpPr>
        <p:spPr>
          <a:xfrm>
            <a:off x="3357554" y="2643182"/>
            <a:ext cx="857256" cy="714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 стрелкой 13"/>
          <p:cNvCxnSpPr>
            <a:stCxn id="7" idx="2"/>
          </p:cNvCxnSpPr>
          <p:nvPr/>
        </p:nvCxnSpPr>
        <p:spPr>
          <a:xfrm rot="5400000">
            <a:off x="4446984" y="2053819"/>
            <a:ext cx="500066" cy="25360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7" idx="2"/>
            <a:endCxn id="9" idx="3"/>
          </p:cNvCxnSpPr>
          <p:nvPr/>
        </p:nvCxnSpPr>
        <p:spPr>
          <a:xfrm rot="5400000">
            <a:off x="4786315" y="3214686"/>
            <a:ext cx="1321603" cy="103585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7" idx="2"/>
          </p:cNvCxnSpPr>
          <p:nvPr/>
        </p:nvCxnSpPr>
        <p:spPr>
          <a:xfrm rot="5400000">
            <a:off x="4982769" y="3732612"/>
            <a:ext cx="1643074" cy="32147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7" idx="2"/>
          </p:cNvCxnSpPr>
          <p:nvPr/>
        </p:nvCxnSpPr>
        <p:spPr>
          <a:xfrm rot="16200000" flipH="1">
            <a:off x="5625710" y="3411140"/>
            <a:ext cx="2286016" cy="16073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928662" y="5429264"/>
            <a:ext cx="2286016" cy="914400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chemeClr val="accent1"/>
                  </a:solidFill>
                </a:ln>
              </a:rPr>
              <a:t>Универсальные учебные действия</a:t>
            </a:r>
            <a:endParaRPr lang="ru-RU" dirty="0">
              <a:ln>
                <a:solidFill>
                  <a:schemeClr val="accent1"/>
                </a:solidFill>
              </a:ln>
            </a:endParaRPr>
          </a:p>
        </p:txBody>
      </p:sp>
      <p:cxnSp>
        <p:nvCxnSpPr>
          <p:cNvPr id="26" name="Прямая со стрелкой 25"/>
          <p:cNvCxnSpPr/>
          <p:nvPr/>
        </p:nvCxnSpPr>
        <p:spPr>
          <a:xfrm rot="5400000">
            <a:off x="964381" y="4750603"/>
            <a:ext cx="135732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rot="5400000">
            <a:off x="1750199" y="4893479"/>
            <a:ext cx="642942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rot="10800000" flipV="1">
            <a:off x="3214678" y="5429264"/>
            <a:ext cx="857256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rot="10800000">
            <a:off x="3214678" y="6072206"/>
            <a:ext cx="278608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6913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829700"/>
          </a:xfrm>
        </p:spPr>
        <p:txBody>
          <a:bodyPr/>
          <a:lstStyle/>
          <a:p>
            <a:pPr algn="r"/>
            <a:r>
              <a:rPr lang="ru-RU" b="1" dirty="0" err="1" smtClean="0">
                <a:solidFill>
                  <a:schemeClr val="tx2"/>
                </a:solidFill>
              </a:rPr>
              <a:t>Метапредметный</a:t>
            </a:r>
            <a:r>
              <a:rPr lang="ru-RU" b="1" dirty="0" smtClean="0">
                <a:solidFill>
                  <a:schemeClr val="tx2"/>
                </a:solidFill>
              </a:rPr>
              <a:t> урок - 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2143116"/>
            <a:ext cx="6777317" cy="3508977"/>
          </a:xfrm>
        </p:spPr>
        <p:txBody>
          <a:bodyPr/>
          <a:lstStyle/>
          <a:p>
            <a:pPr marL="0" indent="0">
              <a:spcBef>
                <a:spcPts val="0"/>
              </a:spcBef>
              <a:buFont typeface="Wingdings" pitchFamily="2" charset="2"/>
              <a:buChar char="Ø"/>
            </a:pPr>
            <a:r>
              <a:rPr lang="ru-RU" sz="2000" b="1" dirty="0" smtClean="0"/>
              <a:t>   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</a:rPr>
              <a:t>Это урок, целью которого является обучение      переносу теоретических знаний по      предметам в практическую жизнедеятельность учащегося. </a:t>
            </a:r>
          </a:p>
          <a:p>
            <a:pPr marL="0" indent="0" algn="r">
              <a:spcBef>
                <a:spcPts val="0"/>
              </a:spcBef>
              <a:buFont typeface="Wingdings" pitchFamily="2" charset="2"/>
              <a:buChar char="Ø"/>
            </a:pPr>
            <a:endParaRPr lang="ru-RU" sz="20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buFont typeface="Wingdings" pitchFamily="2" charset="2"/>
              <a:buChar char="Ø"/>
            </a:pP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</a:rPr>
              <a:t>   Знания, полученные на </a:t>
            </a:r>
            <a:r>
              <a:rPr lang="ru-RU" sz="2000" b="1" dirty="0" err="1" smtClean="0">
                <a:solidFill>
                  <a:schemeClr val="bg2">
                    <a:lumMod val="50000"/>
                  </a:schemeClr>
                </a:solidFill>
              </a:rPr>
              <a:t>метапредметном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</a:rPr>
              <a:t> уроке, являются универсальными и переходят из категории «теория» в категорию «практика».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026" name="Picture 2" descr="C:\Users\User\Desktop\mini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4714884"/>
            <a:ext cx="2500330" cy="179017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pic>
        <p:nvPicPr>
          <p:cNvPr id="1028" name="Picture 4" descr="C:\Users\User\Desktop\96aa94b6c435c4805901eabd17aec4b2_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4714884"/>
            <a:ext cx="3000376" cy="16852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829700"/>
          </a:xfrm>
        </p:spPr>
        <p:txBody>
          <a:bodyPr>
            <a:noAutofit/>
          </a:bodyPr>
          <a:lstStyle/>
          <a:p>
            <a:pPr algn="r"/>
            <a:r>
              <a:rPr lang="ru-RU" sz="3200" b="1" dirty="0" err="1" smtClean="0">
                <a:solidFill>
                  <a:schemeClr val="tx2"/>
                </a:solidFill>
              </a:rPr>
              <a:t>Метапредметный</a:t>
            </a:r>
            <a:r>
              <a:rPr lang="ru-RU" sz="3200" b="1" dirty="0" smtClean="0">
                <a:solidFill>
                  <a:schemeClr val="tx2"/>
                </a:solidFill>
              </a:rPr>
              <a:t> </a:t>
            </a:r>
            <a:br>
              <a:rPr lang="ru-RU" sz="3200" b="1" dirty="0" smtClean="0">
                <a:solidFill>
                  <a:schemeClr val="tx2"/>
                </a:solidFill>
              </a:rPr>
            </a:br>
            <a:r>
              <a:rPr lang="ru-RU" sz="3200" b="1" dirty="0" smtClean="0">
                <a:solidFill>
                  <a:schemeClr val="tx2"/>
                </a:solidFill>
              </a:rPr>
              <a:t>урок - </a:t>
            </a:r>
            <a:endParaRPr lang="ru-RU" sz="3200" b="1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2000240"/>
            <a:ext cx="6777317" cy="365185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Font typeface="Wingdings" pitchFamily="2" charset="2"/>
              <a:buChar char="Ø"/>
            </a:pPr>
            <a:r>
              <a:rPr lang="ru-RU" sz="2000" b="1" dirty="0" smtClean="0"/>
              <a:t>   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</a:rPr>
              <a:t>Это  не  передача  суммы сведений  в  той  или  иной учебной области, а  воспитание личностных компетенций  обучающихся.</a:t>
            </a:r>
          </a:p>
          <a:p>
            <a:pPr marL="0" indent="0">
              <a:spcBef>
                <a:spcPts val="0"/>
              </a:spcBef>
              <a:buFont typeface="Wingdings" pitchFamily="2" charset="2"/>
              <a:buChar char="Ø"/>
            </a:pPr>
            <a:endParaRPr lang="ru-RU" sz="20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</a:rPr>
              <a:t>Это переход к новым технологиям, суть которых в личностно-ориентированной направленности</a:t>
            </a:r>
          </a:p>
        </p:txBody>
      </p:sp>
      <p:pic>
        <p:nvPicPr>
          <p:cNvPr id="2050" name="Picture 2" descr="C:\Users\User\Desktop\imgprevi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357166"/>
            <a:ext cx="2324100" cy="1543050"/>
          </a:xfrm>
          <a:prstGeom prst="rect">
            <a:avLst/>
          </a:prstGeom>
          <a:noFill/>
        </p:spPr>
      </p:pic>
      <p:pic>
        <p:nvPicPr>
          <p:cNvPr id="2051" name="Picture 3" descr="C:\Users\User\Desktop\14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4643446"/>
            <a:ext cx="2195678" cy="1462660"/>
          </a:xfrm>
          <a:prstGeom prst="rect">
            <a:avLst/>
          </a:prstGeom>
          <a:noFill/>
        </p:spPr>
      </p:pic>
      <p:pic>
        <p:nvPicPr>
          <p:cNvPr id="2052" name="Picture 4" descr="C:\Users\User\Desktop\8a60a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84" y="4714884"/>
            <a:ext cx="2382127" cy="12982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928670"/>
            <a:ext cx="7024744" cy="901138"/>
          </a:xfrm>
        </p:spPr>
        <p:txBody>
          <a:bodyPr>
            <a:noAutofit/>
          </a:bodyPr>
          <a:lstStyle/>
          <a:p>
            <a:pPr algn="r"/>
            <a:r>
              <a:rPr lang="ru-RU" sz="2800" b="1" dirty="0" smtClean="0">
                <a:solidFill>
                  <a:schemeClr val="tx2"/>
                </a:solidFill>
              </a:rPr>
              <a:t>Требования </a:t>
            </a:r>
            <a:br>
              <a:rPr lang="ru-RU" sz="2800" b="1" dirty="0" smtClean="0">
                <a:solidFill>
                  <a:schemeClr val="tx2"/>
                </a:solidFill>
              </a:rPr>
            </a:br>
            <a:r>
              <a:rPr lang="ru-RU" sz="2800" b="1" dirty="0" smtClean="0">
                <a:solidFill>
                  <a:schemeClr val="tx2"/>
                </a:solidFill>
              </a:rPr>
              <a:t>к </a:t>
            </a:r>
            <a:r>
              <a:rPr lang="ru-RU" sz="2800" b="1" dirty="0" err="1" smtClean="0">
                <a:solidFill>
                  <a:schemeClr val="tx2"/>
                </a:solidFill>
              </a:rPr>
              <a:t>метапредметному</a:t>
            </a:r>
            <a:r>
              <a:rPr lang="ru-RU" sz="2800" b="1" dirty="0" smtClean="0">
                <a:solidFill>
                  <a:schemeClr val="tx2"/>
                </a:solidFill>
              </a:rPr>
              <a:t> уроку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1928802"/>
            <a:ext cx="6777317" cy="3651853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  <a:buFont typeface="Wingdings" pitchFamily="2" charset="2"/>
              <a:buChar char="Ø"/>
            </a:pPr>
            <a:r>
              <a:rPr lang="ru-RU" sz="1800" b="1" dirty="0" smtClean="0">
                <a:solidFill>
                  <a:schemeClr val="bg2">
                    <a:lumMod val="50000"/>
                  </a:schemeClr>
                </a:solidFill>
              </a:rPr>
              <a:t>Урок должен быть проблемным и развивающим.</a:t>
            </a:r>
          </a:p>
          <a:p>
            <a:pPr lvl="0">
              <a:spcBef>
                <a:spcPts val="0"/>
              </a:spcBef>
              <a:buNone/>
            </a:pPr>
            <a:endParaRPr lang="ru-RU" sz="18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lvl="0">
              <a:spcBef>
                <a:spcPts val="0"/>
              </a:spcBef>
              <a:buFont typeface="Wingdings" pitchFamily="2" charset="2"/>
              <a:buChar char="Ø"/>
            </a:pPr>
            <a:r>
              <a:rPr lang="ru-RU" sz="1800" b="1" dirty="0" smtClean="0">
                <a:solidFill>
                  <a:schemeClr val="bg2">
                    <a:lumMod val="50000"/>
                  </a:schemeClr>
                </a:solidFill>
              </a:rPr>
              <a:t>Учитель организует проблемные и поисковые ситуации, активизирует деятельность учащихся.</a:t>
            </a:r>
          </a:p>
          <a:p>
            <a:pPr lvl="0">
              <a:spcBef>
                <a:spcPts val="0"/>
              </a:spcBef>
              <a:buNone/>
            </a:pPr>
            <a:endParaRPr lang="ru-RU" sz="18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lvl="0">
              <a:spcBef>
                <a:spcPts val="0"/>
              </a:spcBef>
              <a:buFont typeface="Wingdings" pitchFamily="2" charset="2"/>
              <a:buChar char="Ø"/>
            </a:pPr>
            <a:r>
              <a:rPr lang="ru-RU" sz="1800" b="1" dirty="0" smtClean="0">
                <a:solidFill>
                  <a:schemeClr val="bg2">
                    <a:lumMod val="50000"/>
                  </a:schemeClr>
                </a:solidFill>
              </a:rPr>
              <a:t>Выводы  на уроке делают сами учащиеся.</a:t>
            </a:r>
          </a:p>
          <a:p>
            <a:pPr lvl="0">
              <a:spcBef>
                <a:spcPts val="0"/>
              </a:spcBef>
              <a:buFont typeface="Wingdings" pitchFamily="2" charset="2"/>
              <a:buChar char="Ø"/>
            </a:pPr>
            <a:endParaRPr lang="ru-RU" sz="18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lvl="0">
              <a:spcBef>
                <a:spcPts val="0"/>
              </a:spcBef>
              <a:buFont typeface="Wingdings" pitchFamily="2" charset="2"/>
              <a:buChar char="Ø"/>
            </a:pPr>
            <a:r>
              <a:rPr lang="ru-RU" sz="1800" b="1" dirty="0" smtClean="0">
                <a:solidFill>
                  <a:schemeClr val="bg2">
                    <a:lumMod val="50000"/>
                  </a:schemeClr>
                </a:solidFill>
              </a:rPr>
              <a:t>Минимум репродукции и максимум творчества и сотворчества.</a:t>
            </a:r>
          </a:p>
          <a:p>
            <a:pPr lvl="0">
              <a:spcBef>
                <a:spcPts val="0"/>
              </a:spcBef>
              <a:buFont typeface="Wingdings" pitchFamily="2" charset="2"/>
              <a:buChar char="Ø"/>
            </a:pPr>
            <a:endParaRPr lang="ru-RU" sz="18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lvl="0">
              <a:spcBef>
                <a:spcPts val="0"/>
              </a:spcBef>
              <a:buFont typeface="Wingdings" pitchFamily="2" charset="2"/>
              <a:buChar char="Ø"/>
            </a:pPr>
            <a:r>
              <a:rPr lang="ru-RU" sz="1800" b="1" dirty="0" smtClean="0">
                <a:solidFill>
                  <a:schemeClr val="bg2">
                    <a:lumMod val="50000"/>
                  </a:schemeClr>
                </a:solidFill>
              </a:rPr>
              <a:t>Планирование обратной связи –  рефлексии.</a:t>
            </a:r>
          </a:p>
          <a:p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076" name="Picture 4" descr="C:\Users\User\Desktop\116-5-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57166"/>
            <a:ext cx="2043967" cy="13573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86824"/>
          </a:xfrm>
        </p:spPr>
        <p:txBody>
          <a:bodyPr>
            <a:normAutofit/>
          </a:bodyPr>
          <a:lstStyle/>
          <a:p>
            <a:pPr algn="r"/>
            <a:r>
              <a:rPr lang="ru-RU" sz="3200" b="1" dirty="0" smtClean="0">
                <a:solidFill>
                  <a:schemeClr val="tx2"/>
                </a:solidFill>
              </a:rPr>
              <a:t>Построение урока </a:t>
            </a:r>
            <a:endParaRPr lang="ru-RU" sz="3200" b="1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492" y="2000240"/>
            <a:ext cx="6777317" cy="3832389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4" name="Стрелка вправо 3"/>
          <p:cNvSpPr/>
          <p:nvPr/>
        </p:nvSpPr>
        <p:spPr>
          <a:xfrm>
            <a:off x="1071538" y="2000240"/>
            <a:ext cx="7572428" cy="3857652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3500438"/>
            <a:ext cx="1428760" cy="78581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Постановка учебного задания</a:t>
            </a:r>
            <a:endParaRPr lang="ru-RU" sz="1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214546" y="3500438"/>
            <a:ext cx="1500198" cy="785818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Деятельность учащихся</a:t>
            </a:r>
            <a:endParaRPr lang="ru-RU" sz="1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857620" y="3500438"/>
            <a:ext cx="1357322" cy="78581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Подведение итогов</a:t>
            </a:r>
            <a:endParaRPr lang="ru-RU" sz="1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357818" y="3500438"/>
            <a:ext cx="1500198" cy="78581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Контроль процесса и степени выполнения</a:t>
            </a:r>
            <a:endParaRPr lang="ru-RU" sz="12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000892" y="3500438"/>
            <a:ext cx="1500198" cy="78581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Рефлексия </a:t>
            </a:r>
            <a:endParaRPr lang="ru-RU" sz="1400" dirty="0"/>
          </a:p>
        </p:txBody>
      </p:sp>
      <p:pic>
        <p:nvPicPr>
          <p:cNvPr id="11" name="Picture 2" descr="C:\Users\User\Desktop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714356"/>
            <a:ext cx="3000396" cy="2004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97257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2"/>
                </a:solidFill>
              </a:rPr>
              <a:t>Итог </a:t>
            </a:r>
            <a:br>
              <a:rPr lang="ru-RU" dirty="0" smtClean="0">
                <a:solidFill>
                  <a:schemeClr val="tx2"/>
                </a:solidFill>
              </a:rPr>
            </a:br>
            <a:r>
              <a:rPr lang="ru-RU" dirty="0" err="1" smtClean="0">
                <a:solidFill>
                  <a:schemeClr val="tx2"/>
                </a:solidFill>
              </a:rPr>
              <a:t>метапредметного</a:t>
            </a:r>
            <a:r>
              <a:rPr lang="ru-RU" dirty="0" smtClean="0">
                <a:solidFill>
                  <a:schemeClr val="tx2"/>
                </a:solidFill>
              </a:rPr>
              <a:t> урока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 err="1" smtClean="0">
                <a:solidFill>
                  <a:schemeClr val="bg1"/>
                </a:solidFill>
                <a:cs typeface="Arial" pitchFamily="34" charset="0"/>
              </a:rPr>
              <a:t>ч</a:t>
            </a:r>
            <a:r>
              <a:rPr lang="ru-RU" b="1" dirty="0" err="1" smtClean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главным</a:t>
            </a:r>
            <a:r>
              <a:rPr lang="ru-RU" b="1" smtClean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  итогом 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урока 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должно быть 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достижение </a:t>
            </a:r>
          </a:p>
          <a:p>
            <a:pPr algn="ctr">
              <a:buNone/>
            </a:pPr>
            <a:r>
              <a:rPr lang="ru-RU" b="1" dirty="0" err="1" smtClean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метапредметного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 результата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492" y="1285860"/>
            <a:ext cx="6777317" cy="4546769"/>
          </a:xfrm>
        </p:spPr>
        <p:txBody>
          <a:bodyPr/>
          <a:lstStyle/>
          <a:p>
            <a:pPr>
              <a:buNone/>
            </a:pPr>
            <a:r>
              <a:rPr lang="ru-RU" b="1" dirty="0" err="1" smtClean="0">
                <a:solidFill>
                  <a:schemeClr val="bg2">
                    <a:lumMod val="50000"/>
                  </a:schemeClr>
                </a:solidFill>
              </a:rPr>
              <a:t>Метапредметные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 результаты </a:t>
            </a:r>
            <a:r>
              <a:rPr lang="ru-RU" dirty="0" smtClean="0"/>
              <a:t>–</a:t>
            </a:r>
          </a:p>
          <a:p>
            <a:pPr>
              <a:buNone/>
            </a:pPr>
            <a:r>
              <a:rPr lang="ru-RU" dirty="0" smtClean="0"/>
              <a:t>	это освоенные обучающимися     универсальные учебные  действия (познавательные, регулятивные, коммуникативные),  которые обеспечивают овладение компетенциями, </a:t>
            </a:r>
          </a:p>
          <a:p>
            <a:pPr>
              <a:buNone/>
            </a:pPr>
            <a:r>
              <a:rPr lang="ru-RU" dirty="0" smtClean="0"/>
              <a:t>   составляющими </a:t>
            </a:r>
            <a:r>
              <a:rPr lang="ru-RU" u="sng" dirty="0" smtClean="0"/>
              <a:t>основу умения учиться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707</TotalTime>
  <Words>323</Words>
  <Application>Microsoft Office PowerPoint</Application>
  <PresentationFormat>Экран (4:3)</PresentationFormat>
  <Paragraphs>67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Century Gothic</vt:lpstr>
      <vt:lpstr>Wingdings</vt:lpstr>
      <vt:lpstr>Wingdings 2</vt:lpstr>
      <vt:lpstr>Остин</vt:lpstr>
      <vt:lpstr>Презентация PowerPoint</vt:lpstr>
      <vt:lpstr>Метапредметный  подход</vt:lpstr>
      <vt:lpstr>Основные понятия метапредметного подхода</vt:lpstr>
      <vt:lpstr>Метапредметный урок - </vt:lpstr>
      <vt:lpstr>Метапредметный  урок - </vt:lpstr>
      <vt:lpstr>Требования  к метапредметному уроку</vt:lpstr>
      <vt:lpstr>Построение урока </vt:lpstr>
      <vt:lpstr>Итог  метапредметного урока</vt:lpstr>
      <vt:lpstr>Презентация PowerPoint</vt:lpstr>
      <vt:lpstr>Презентация PowerPoint</vt:lpstr>
      <vt:lpstr>Метапредметные тенологии: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sergey</dc:creator>
  <cp:lastModifiedBy>user</cp:lastModifiedBy>
  <cp:revision>85</cp:revision>
  <dcterms:created xsi:type="dcterms:W3CDTF">2015-11-11T15:33:32Z</dcterms:created>
  <dcterms:modified xsi:type="dcterms:W3CDTF">2024-12-19T15:14:22Z</dcterms:modified>
</cp:coreProperties>
</file>